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5" r:id="rId11"/>
    <p:sldId id="271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067"/>
    <a:srgbClr val="122335"/>
    <a:srgbClr val="A7A8A9"/>
    <a:srgbClr val="721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6197"/>
  </p:normalViewPr>
  <p:slideViewPr>
    <p:cSldViewPr snapToGrid="0" snapToObjects="1" showGuides="1">
      <p:cViewPr>
        <p:scale>
          <a:sx n="101" d="100"/>
          <a:sy n="101" d="100"/>
        </p:scale>
        <p:origin x="1464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9EF27A-89FD-FD43-84A9-745A2E238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7CB748D-63F7-8E43-A6DD-49A3F445F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E9F8EA-6C3E-D940-BB96-6663D60EA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DD0050-BEEA-C94D-9A8D-AAC8DDC28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5370B2-1008-BD47-A84B-6E1C3382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791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99173B-37E4-6344-9EBB-19FF13D9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D1AE41-5E34-0945-8550-2F07723AB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FCFAC0-55CE-E246-8347-7F46855A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192832-33BE-A34B-B1E4-A3C1DA911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7A60C0-E723-2148-900F-6604C165B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90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E0F206-9A76-7249-BA7E-1F2758453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24A436-453A-F34F-8FBE-1F3104785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DC56B4-363F-AD4A-B89E-AAD336B1C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6C221B4-E299-2149-9931-9E042312B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2748CA-48D3-354A-B6F4-8B4A1A7E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90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7233E-CB22-DC49-A38D-B1480585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ACCB34-278D-B845-A278-6E9EFE3672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DBBA2CA-250C-754B-AC31-04E4731DD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ED87D9-09B6-1E44-8363-0C408497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FE0996F-D5DE-F24F-A788-A7F4AF3B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24838DB-C7CF-8643-BA9E-3C251CE65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158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A3CEDA-9E09-0B41-BCF9-5A605601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FAF2FB-02A4-8F4A-9D74-4657AACFE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06E162-E2A0-7D45-80B2-B35DBDB10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59F8349-21D9-EF42-B6C7-86BB0467B6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F50B053-7A87-3D41-B4FE-06CCB258B7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0C71DB5-AE6F-454D-9E48-651D0F05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1745306-B83D-074B-B33E-71E682ACE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9EE1FB4-5958-6A4E-8410-213802C8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73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4D85CE-43CE-AD40-BBF6-5EE98D30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C3A99BA-57CA-514B-B164-95A182B64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48D0ACB-BB4F-B340-98BB-D0D64157D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9E6686A-70B7-AE48-9B96-82A5D56E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098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4CBB423-6B2D-6B44-A5A9-9457ACDC7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0B47A5D-1E96-B14E-A533-22DEBBA8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1FF624-8F83-5D4B-8334-770AF3A86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6248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7F4D8C-CCE9-8842-A3E6-D020784E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3BDB5A-93F7-E642-80AE-1E128F8C8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EEEA6B-C954-CC4F-B845-22D88991D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5F88065-2440-2945-9ADF-96F54490B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046AA3-4A3D-0446-A81F-E87AF5A43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CBA9F4-5B16-6249-9528-D94DFC7A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65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69FCBE-3BD7-A540-ADA5-0813F09F5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7829446-0E6A-084E-8EDB-CEFCEF01F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44D8287-4D7D-8848-9786-E10645DB2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68F5CB-44AA-334F-8FF9-C5B0A8657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DB44697-B308-FF40-9D16-0152181B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70E1CF-1BC6-2249-AA6C-42C2BF1E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723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4D7536-9FA4-1749-B492-D04053D4E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1E5A37F-0A8B-8A4F-86B5-D97257275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6270C6-3EA1-1548-86FB-6EB135E9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C9A26C-6BB1-314C-86CB-2F8DB0D3A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A10A80-2642-A140-A665-5E608CF0E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436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579E249-9334-F44E-8C1F-933AF18C4D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3782FCB-4B76-1140-AC26-1E5C72AB1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13B09B-855A-8B4E-AAF8-25B0C939A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EFDD1B-1BB2-AE48-9964-90DA52E18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5F3DD6-6DEA-9F44-A814-176157E3F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42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1A3DF5F-089D-4447-96E8-B4B264E40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A3165F-77B4-B74C-924A-E7E6A8137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4B463B-BC3D-8D4C-B9AF-EBF06E0BA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003C6-A788-5445-BCCD-6F1FE53AE33E}" type="datetimeFigureOut">
              <a:rPr lang="nb-NO" smtClean="0"/>
              <a:t>23.02.2022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31126A-6114-914F-A9CD-E40AAEA56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FF6DA4-12A7-DA42-9452-C02449752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64589-90A9-E14F-8DF0-1823DB497A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62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tel 1">
            <a:extLst>
              <a:ext uri="{FF2B5EF4-FFF2-40B4-BE49-F238E27FC236}">
                <a16:creationId xmlns:a16="http://schemas.microsoft.com/office/drawing/2014/main" id="{F71A69F2-31DC-D046-807B-D4DDC61B2C9E}"/>
              </a:ext>
            </a:extLst>
          </p:cNvPr>
          <p:cNvSpPr txBox="1">
            <a:spLocks/>
          </p:cNvSpPr>
          <p:nvPr/>
        </p:nvSpPr>
        <p:spPr>
          <a:xfrm>
            <a:off x="984250" y="143332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7200" dirty="0">
                <a:solidFill>
                  <a:srgbClr val="DCC067"/>
                </a:solidFill>
                <a:latin typeface="Brothers" pitchFamily="2" charset="77"/>
              </a:rPr>
              <a:t>Fagplan</a:t>
            </a:r>
            <a:br>
              <a:rPr lang="nb-NO" sz="7200" dirty="0">
                <a:solidFill>
                  <a:srgbClr val="DCC067"/>
                </a:solidFill>
                <a:latin typeface="Brothers" pitchFamily="2" charset="77"/>
              </a:rPr>
            </a:br>
            <a:r>
              <a:rPr lang="nb-NO" dirty="0">
                <a:solidFill>
                  <a:srgbClr val="DCC067"/>
                </a:solidFill>
                <a:latin typeface="Brothers" pitchFamily="2" charset="77"/>
              </a:rPr>
              <a:t>Barnefotball, 5-12 år</a:t>
            </a:r>
            <a:endParaRPr lang="nb-NO" sz="7200" dirty="0">
              <a:solidFill>
                <a:srgbClr val="DCC067"/>
              </a:solidFill>
              <a:latin typeface="Brothers" pitchFamily="2" charset="77"/>
            </a:endParaRPr>
          </a:p>
        </p:txBody>
      </p:sp>
      <p:sp>
        <p:nvSpPr>
          <p:cNvPr id="24" name="Undertittel 2">
            <a:extLst>
              <a:ext uri="{FF2B5EF4-FFF2-40B4-BE49-F238E27FC236}">
                <a16:creationId xmlns:a16="http://schemas.microsoft.com/office/drawing/2014/main" id="{6214D0C9-8D31-3E4F-8130-C5D047E8D3D2}"/>
              </a:ext>
            </a:extLst>
          </p:cNvPr>
          <p:cNvSpPr txBox="1">
            <a:spLocks/>
          </p:cNvSpPr>
          <p:nvPr/>
        </p:nvSpPr>
        <p:spPr>
          <a:xfrm>
            <a:off x="984250" y="3919192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rgbClr val="A7A8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Fotballøftet, Viking Fotball</a:t>
            </a:r>
          </a:p>
          <a:p>
            <a:r>
              <a:rPr lang="nb-NO" dirty="0">
                <a:solidFill>
                  <a:srgbClr val="A7A8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2022</a:t>
            </a:r>
          </a:p>
        </p:txBody>
      </p:sp>
    </p:spTree>
    <p:extLst>
      <p:ext uri="{BB962C8B-B14F-4D97-AF65-F5344CB8AC3E}">
        <p14:creationId xmlns:p14="http://schemas.microsoft.com/office/powerpoint/2010/main" val="46937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Metodikk og øktoppbygging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F9E880EA-3ED8-EB4C-8DF9-32F4C76F8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328616" y="2467029"/>
            <a:ext cx="3300643" cy="330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graphicFrame>
        <p:nvGraphicFramePr>
          <p:cNvPr id="2" name="Tabell 2">
            <a:extLst>
              <a:ext uri="{FF2B5EF4-FFF2-40B4-BE49-F238E27FC236}">
                <a16:creationId xmlns:a16="http://schemas.microsoft.com/office/drawing/2014/main" id="{2E0B2053-AB6B-BA41-87F2-CCAC576F66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350428"/>
              </p:ext>
            </p:extLst>
          </p:nvPr>
        </p:nvGraphicFramePr>
        <p:xfrm>
          <a:off x="4286162" y="2369178"/>
          <a:ext cx="6096000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174964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96117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3799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rgbClr val="12233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år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8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rgbClr val="12233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7-10 år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8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rgbClr val="12233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11-12 år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6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Øktinnledning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Øktinnledning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Øktinnledning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56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Sjef over ballen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Sjef over ballen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Teknisk oppvarming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28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mot 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mot 1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mot 1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06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Tilpasset smålagsspill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Spill med og mot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Spill med og mot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83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Øktavslutning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Tilpasset smålagsspill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Tilpasset smålagsspill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06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b-NO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Øktavslutning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Øktavslutning</a:t>
                      </a:r>
                    </a:p>
                  </a:txBody>
                  <a:tcPr>
                    <a:lnL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8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696924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ED2E8090-D94A-FB4D-AB8C-7144F33799A7}"/>
              </a:ext>
            </a:extLst>
          </p:cNvPr>
          <p:cNvSpPr txBox="1"/>
          <p:nvPr/>
        </p:nvSpPr>
        <p:spPr>
          <a:xfrm>
            <a:off x="4286162" y="1892881"/>
            <a:ext cx="6095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Øktene i vårt planverk er bygget opp på følgende måte:</a:t>
            </a:r>
          </a:p>
        </p:txBody>
      </p:sp>
    </p:spTree>
    <p:extLst>
      <p:ext uri="{BB962C8B-B14F-4D97-AF65-F5344CB8AC3E}">
        <p14:creationId xmlns:p14="http://schemas.microsoft.com/office/powerpoint/2010/main" val="329164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Våre 5 grunnprinsipper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F9E880EA-3ED8-EB4C-8DF9-32F4C76F8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1228345" y="3040083"/>
            <a:ext cx="1477782" cy="229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sp>
        <p:nvSpPr>
          <p:cNvPr id="23" name="Plassholder for innhold 2">
            <a:extLst>
              <a:ext uri="{FF2B5EF4-FFF2-40B4-BE49-F238E27FC236}">
                <a16:creationId xmlns:a16="http://schemas.microsoft.com/office/drawing/2014/main" id="{49CBECB3-10DA-AC42-BEF4-D3AA9683A4D3}"/>
              </a:ext>
            </a:extLst>
          </p:cNvPr>
          <p:cNvSpPr txBox="1">
            <a:spLocks/>
          </p:cNvSpPr>
          <p:nvPr/>
        </p:nvSpPr>
        <p:spPr>
          <a:xfrm>
            <a:off x="4408038" y="1072690"/>
            <a:ext cx="6250940" cy="49309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Følgende punkter ønsker vi alltid skal være med i våre økter:</a:t>
            </a:r>
          </a:p>
          <a:p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Aktivitet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Spesifisitet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Differensiering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Selvregulering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Helhetlig menneskesyn</a:t>
            </a:r>
          </a:p>
          <a:p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Disse grunnprinsippene benytter vi som sjekkpunkter for å kvalitetssikre øktene. Forklaring av de forskjellige prinsippene finner man på de kommende sidene.</a:t>
            </a:r>
          </a:p>
        </p:txBody>
      </p:sp>
    </p:spTree>
    <p:extLst>
      <p:ext uri="{BB962C8B-B14F-4D97-AF65-F5344CB8AC3E}">
        <p14:creationId xmlns:p14="http://schemas.microsoft.com/office/powerpoint/2010/main" val="270795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Aktivitet</a:t>
            </a:r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sp>
        <p:nvSpPr>
          <p:cNvPr id="23" name="Plassholder for innhold 2">
            <a:extLst>
              <a:ext uri="{FF2B5EF4-FFF2-40B4-BE49-F238E27FC236}">
                <a16:creationId xmlns:a16="http://schemas.microsoft.com/office/drawing/2014/main" id="{49CBECB3-10DA-AC42-BEF4-D3AA9683A4D3}"/>
              </a:ext>
            </a:extLst>
          </p:cNvPr>
          <p:cNvSpPr txBox="1">
            <a:spLocks/>
          </p:cNvSpPr>
          <p:nvPr/>
        </p:nvSpPr>
        <p:spPr>
          <a:xfrm>
            <a:off x="4408038" y="1072690"/>
            <a:ext cx="6250940" cy="49309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 – At spillerne er aktive så mue som mulig gjennom økta. Unngå kø og unødvendig venting.</a:t>
            </a:r>
          </a:p>
          <a:p>
            <a:pPr marL="0" indent="0">
              <a:buNone/>
            </a:pPr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trening betyr dette: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 raskt i gang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Små grupper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 nødvendig pauser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Legg inn sideaktiveteter om det er nødvendig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Påse at spillerne er aktive og deltakende gjennom hele økten</a:t>
            </a:r>
          </a:p>
          <a:p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Aktivitetsprinsippet er kanskje vårt viktigste prinsipp. Uten dette vil man heller ikke ha effekt av de andre. Alle gode økter starter med et godt aktivitetsnivå.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EFBC490-1F44-5947-8D4C-FE2A8A6D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/>
        </p:blipFill>
        <p:spPr bwMode="auto">
          <a:xfrm>
            <a:off x="790449" y="2819605"/>
            <a:ext cx="2376977" cy="158465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33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Spesifisitet</a:t>
            </a:r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sp>
        <p:nvSpPr>
          <p:cNvPr id="23" name="Plassholder for innhold 2">
            <a:extLst>
              <a:ext uri="{FF2B5EF4-FFF2-40B4-BE49-F238E27FC236}">
                <a16:creationId xmlns:a16="http://schemas.microsoft.com/office/drawing/2014/main" id="{49CBECB3-10DA-AC42-BEF4-D3AA9683A4D3}"/>
              </a:ext>
            </a:extLst>
          </p:cNvPr>
          <p:cNvSpPr txBox="1">
            <a:spLocks/>
          </p:cNvSpPr>
          <p:nvPr/>
        </p:nvSpPr>
        <p:spPr>
          <a:xfrm>
            <a:off x="4408039" y="997000"/>
            <a:ext cx="5722807" cy="49309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 – Størst mulig likhet mellom treningen og spillet (kampen). Alt vi øver på skal gjenspeile de kravene spillet stiller til oss.</a:t>
            </a:r>
          </a:p>
          <a:p>
            <a:pPr marL="0" indent="0">
              <a:buNone/>
            </a:pPr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trening betyr dette: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Ballen er alltid med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Motstand tilstede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Retning i spillet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Kamplikt tempo (maks!) - alltid</a:t>
            </a:r>
          </a:p>
          <a:p>
            <a:pPr lvl="1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Spillerne oppfordres til «å ta maksimalt i» i alle aksjoner</a:t>
            </a:r>
          </a:p>
          <a:p>
            <a:pPr marL="457200" lvl="1" indent="0">
              <a:buNone/>
            </a:pPr>
            <a:endParaRPr lang="nb-NO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Spesifisitetsprinsippet sørger for at vi øver på idretten vi har kommet for å øve på – nemlig fotball. Alt vi gjør på trening skal ha sammenheng med kravene spillet stiller til spillerne.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EFBC490-1F44-5947-8D4C-FE2A8A6D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/>
        </p:blipFill>
        <p:spPr bwMode="auto">
          <a:xfrm>
            <a:off x="790449" y="2760984"/>
            <a:ext cx="2376977" cy="133602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294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Differensiering</a:t>
            </a:r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sp>
        <p:nvSpPr>
          <p:cNvPr id="23" name="Plassholder for innhold 2">
            <a:extLst>
              <a:ext uri="{FF2B5EF4-FFF2-40B4-BE49-F238E27FC236}">
                <a16:creationId xmlns:a16="http://schemas.microsoft.com/office/drawing/2014/main" id="{49CBECB3-10DA-AC42-BEF4-D3AA9683A4D3}"/>
              </a:ext>
            </a:extLst>
          </p:cNvPr>
          <p:cNvSpPr txBox="1">
            <a:spLocks/>
          </p:cNvSpPr>
          <p:nvPr/>
        </p:nvSpPr>
        <p:spPr>
          <a:xfrm>
            <a:off x="4408039" y="997000"/>
            <a:ext cx="5722807" cy="49309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 – Tilpasset opplæring der spillerne opplever utfordring og mestring gjennom aktivitet ut i fra deres forutsetninger.</a:t>
            </a:r>
          </a:p>
          <a:p>
            <a:pPr marL="0" indent="0">
              <a:buNone/>
            </a:pPr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trening betyr dette: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Gruppeinndeling ut i fra ferdigheter, motivasjon sosiale forhold samt spillerens egne ønsker.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Tilpasse betingelser i økten til spillernes ferdigheter</a:t>
            </a:r>
          </a:p>
          <a:p>
            <a:pPr lvl="1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Justere banestørrelse, antall motspillere etc.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Differensiering kan også gjøres når alle spillerne er samlet i samme øvelse gjennom å gi individuelle utfordringer underveis.</a:t>
            </a:r>
          </a:p>
          <a:p>
            <a:endParaRPr lang="nb-NO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Differensiering handler om å legge til rette for at individet kan trives og utvikle seg i rammene til lagidretten som fotball er.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EFBC490-1F44-5947-8D4C-FE2A8A6D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/>
        </p:blipFill>
        <p:spPr bwMode="auto">
          <a:xfrm>
            <a:off x="914234" y="2684923"/>
            <a:ext cx="2129407" cy="206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1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Selvregulering</a:t>
            </a:r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sp>
        <p:nvSpPr>
          <p:cNvPr id="23" name="Plassholder for innhold 2">
            <a:extLst>
              <a:ext uri="{FF2B5EF4-FFF2-40B4-BE49-F238E27FC236}">
                <a16:creationId xmlns:a16="http://schemas.microsoft.com/office/drawing/2014/main" id="{49CBECB3-10DA-AC42-BEF4-D3AA9683A4D3}"/>
              </a:ext>
            </a:extLst>
          </p:cNvPr>
          <p:cNvSpPr txBox="1">
            <a:spLocks/>
          </p:cNvSpPr>
          <p:nvPr/>
        </p:nvSpPr>
        <p:spPr>
          <a:xfrm>
            <a:off x="4408039" y="997000"/>
            <a:ext cx="5722807" cy="49309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 – Spillerne blir bevisst på egen utvikling og får lov å ta del i, og ansvar for denne.</a:t>
            </a:r>
          </a:p>
          <a:p>
            <a:pPr marL="0" indent="0">
              <a:buNone/>
            </a:pPr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trening betyr dette: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Gjennomgang med spillerne før økten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Oppmuntre til prøving og feiling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Trener bruker spørsmål i større grad en instruksjon gjennom økten. Gi spillerne anledning til å reflektere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Oppmuntre og gi tips til egentrening på fritiden</a:t>
            </a:r>
          </a:p>
          <a:p>
            <a:pPr marL="0" indent="0">
              <a:buNone/>
            </a:pPr>
            <a:endParaRPr lang="nb-NO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Selvregulering handler om å aktivere spillerne mentalt i økten. Spillerne skal selv lære å finne løsninger på problemstillinger de bli stilt ovenfor, og ha et aktivt forhold til egen utvikling.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EFBC490-1F44-5947-8D4C-FE2A8A6D2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/>
          <a:srcRect l="12062" r="12603"/>
          <a:stretch/>
        </p:blipFill>
        <p:spPr bwMode="auto">
          <a:xfrm>
            <a:off x="868725" y="2699822"/>
            <a:ext cx="2220426" cy="182421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13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892083CC-7991-834F-91E1-7F9D46BE092E}"/>
              </a:ext>
            </a:extLst>
          </p:cNvPr>
          <p:cNvSpPr txBox="1">
            <a:spLocks/>
          </p:cNvSpPr>
          <p:nvPr/>
        </p:nvSpPr>
        <p:spPr>
          <a:xfrm>
            <a:off x="231757" y="758565"/>
            <a:ext cx="3494362" cy="3082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dirty="0">
                <a:solidFill>
                  <a:schemeClr val="bg1"/>
                </a:solidFill>
                <a:latin typeface="Brothers" pitchFamily="2" charset="77"/>
                <a:cs typeface="Biome" panose="020B0503030204020804" pitchFamily="34" charset="0"/>
              </a:rPr>
              <a:t>Helhetlig menneskesyn</a:t>
            </a:r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5134F5C-51F0-7A48-A82C-53EB11EDB681}"/>
              </a:ext>
            </a:extLst>
          </p:cNvPr>
          <p:cNvCxnSpPr/>
          <p:nvPr/>
        </p:nvCxnSpPr>
        <p:spPr>
          <a:xfrm flipV="1">
            <a:off x="3978786" y="1247554"/>
            <a:ext cx="0" cy="4386021"/>
          </a:xfrm>
          <a:prstGeom prst="line">
            <a:avLst/>
          </a:prstGeom>
          <a:ln>
            <a:solidFill>
              <a:srgbClr val="DCC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D661D593-6994-F940-97B0-C42157E639B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40000"/>
          </a:blip>
          <a:srcRect l="18482" t="31515" r="18859" b="33149"/>
          <a:stretch/>
        </p:blipFill>
        <p:spPr>
          <a:xfrm>
            <a:off x="3421531" y="5767672"/>
            <a:ext cx="1114510" cy="472009"/>
          </a:xfrm>
          <a:prstGeom prst="rect">
            <a:avLst/>
          </a:prstGeom>
        </p:spPr>
      </p:pic>
      <p:sp>
        <p:nvSpPr>
          <p:cNvPr id="23" name="Plassholder for innhold 2">
            <a:extLst>
              <a:ext uri="{FF2B5EF4-FFF2-40B4-BE49-F238E27FC236}">
                <a16:creationId xmlns:a16="http://schemas.microsoft.com/office/drawing/2014/main" id="{49CBECB3-10DA-AC42-BEF4-D3AA9683A4D3}"/>
              </a:ext>
            </a:extLst>
          </p:cNvPr>
          <p:cNvSpPr txBox="1">
            <a:spLocks/>
          </p:cNvSpPr>
          <p:nvPr/>
        </p:nvSpPr>
        <p:spPr>
          <a:xfrm>
            <a:off x="4408039" y="997000"/>
            <a:ext cx="5722807" cy="49309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 – Fokus på hele mennesket, ikke bare fotballspilleren.</a:t>
            </a:r>
          </a:p>
          <a:p>
            <a:pPr marL="0" indent="0">
              <a:buNone/>
            </a:pPr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trening betyr dette: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Tydelige krav til lagspilleren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hver enkelt barn før, under og etter treningen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og konkrete tilbakemeldinger</a:t>
            </a:r>
          </a:p>
          <a:p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Bygg opp under spillerens identitet</a:t>
            </a:r>
          </a:p>
          <a:p>
            <a:pPr marL="0" indent="0">
              <a:buNone/>
            </a:pPr>
            <a:endParaRPr lang="nb-NO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færreste barn skal bli fotballspillere, men alle skal bli gode mennesker, og alle skal ha et trygt og godt møtested på fritiden. Vi som voksne har et ansvar for å legge til rette for dette og at barna trives når de er på trening.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EFBC490-1F44-5947-8D4C-FE2A8A6D2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/>
          <a:srcRect l="12336" r="26804"/>
          <a:stretch/>
        </p:blipFill>
        <p:spPr bwMode="auto">
          <a:xfrm>
            <a:off x="917910" y="2919200"/>
            <a:ext cx="2103923" cy="172850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290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0C10EC3-3C12-8C4B-B628-F195C61D4ABA}"/>
              </a:ext>
            </a:extLst>
          </p:cNvPr>
          <p:cNvSpPr txBox="1"/>
          <p:nvPr/>
        </p:nvSpPr>
        <p:spPr>
          <a:xfrm>
            <a:off x="4157119" y="180268"/>
            <a:ext cx="2262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DCC067"/>
                </a:solidFill>
                <a:latin typeface="Brothers" pitchFamily="2" charset="77"/>
              </a:rPr>
              <a:t>Fokusert lek</a:t>
            </a:r>
            <a:endParaRPr lang="nb-NO" sz="3200" dirty="0">
              <a:solidFill>
                <a:srgbClr val="DCC067"/>
              </a:solidFill>
              <a:latin typeface="Brother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5934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6A74B539-F534-E748-AEE4-E9551CF1E8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67" y="916287"/>
            <a:ext cx="10476463" cy="594171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0C10EC3-3C12-8C4B-B628-F195C61D4ABA}"/>
              </a:ext>
            </a:extLst>
          </p:cNvPr>
          <p:cNvSpPr txBox="1"/>
          <p:nvPr/>
        </p:nvSpPr>
        <p:spPr>
          <a:xfrm>
            <a:off x="3521528" y="192968"/>
            <a:ext cx="3533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DCC067"/>
                </a:solidFill>
                <a:latin typeface="Brothers" pitchFamily="2" charset="77"/>
              </a:rPr>
              <a:t>Fagplan overordnet</a:t>
            </a:r>
            <a:endParaRPr lang="nb-NO" sz="3200" dirty="0">
              <a:solidFill>
                <a:srgbClr val="DCC067"/>
              </a:solidFill>
              <a:latin typeface="Brother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31613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011C5E70-53BF-B440-9A9B-58CEA83A64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643" y="811652"/>
            <a:ext cx="10515600" cy="5943600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03CA9D3-BB72-F64A-927E-CBAE9DD9E5FD}"/>
              </a:ext>
            </a:extLst>
          </p:cNvPr>
          <p:cNvSpPr txBox="1"/>
          <p:nvPr/>
        </p:nvSpPr>
        <p:spPr>
          <a:xfrm>
            <a:off x="3965569" y="238780"/>
            <a:ext cx="2683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DCC067"/>
                </a:solidFill>
                <a:latin typeface="Brothers" pitchFamily="2" charset="77"/>
              </a:rPr>
              <a:t>Fagplan 5-6 år</a:t>
            </a:r>
          </a:p>
        </p:txBody>
      </p:sp>
    </p:spTree>
    <p:extLst>
      <p:ext uri="{BB962C8B-B14F-4D97-AF65-F5344CB8AC3E}">
        <p14:creationId xmlns:p14="http://schemas.microsoft.com/office/powerpoint/2010/main" val="3896368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011C5E70-53BF-B440-9A9B-58CEA83A64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8778" y="1130927"/>
            <a:ext cx="10515600" cy="5638800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75E95AC-D4DD-324C-992E-9A06BB9EF525}"/>
              </a:ext>
            </a:extLst>
          </p:cNvPr>
          <p:cNvSpPr txBox="1"/>
          <p:nvPr/>
        </p:nvSpPr>
        <p:spPr>
          <a:xfrm>
            <a:off x="3991536" y="281868"/>
            <a:ext cx="2650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DCC067"/>
                </a:solidFill>
                <a:latin typeface="Brothers" pitchFamily="2" charset="77"/>
              </a:rPr>
              <a:t>Fagplan 7-9 år</a:t>
            </a:r>
            <a:endParaRPr lang="nb-NO" sz="3200" dirty="0">
              <a:solidFill>
                <a:srgbClr val="DCC067"/>
              </a:solidFill>
              <a:latin typeface="Brother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5780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011C5E70-53BF-B440-9A9B-58CEA83A64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4797" y="923326"/>
            <a:ext cx="10468461" cy="5893947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32EF889-C00F-F541-9169-D267CD700AA5}"/>
              </a:ext>
            </a:extLst>
          </p:cNvPr>
          <p:cNvSpPr txBox="1"/>
          <p:nvPr/>
        </p:nvSpPr>
        <p:spPr>
          <a:xfrm>
            <a:off x="4043753" y="192968"/>
            <a:ext cx="2470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DCC067"/>
                </a:solidFill>
                <a:latin typeface="Brothers" pitchFamily="2" charset="77"/>
              </a:rPr>
              <a:t>Fagplan 10 år</a:t>
            </a:r>
            <a:endParaRPr lang="nb-NO" sz="3200" dirty="0">
              <a:solidFill>
                <a:srgbClr val="DCC067"/>
              </a:solidFill>
              <a:latin typeface="Brother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58221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9F1BAA8-90C2-8046-AE71-8B1888A7A2BF}"/>
              </a:ext>
            </a:extLst>
          </p:cNvPr>
          <p:cNvSpPr/>
          <p:nvPr/>
        </p:nvSpPr>
        <p:spPr>
          <a:xfrm rot="5400000">
            <a:off x="8042329" y="2708329"/>
            <a:ext cx="6858000" cy="144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57D09AD-4E35-654C-B49D-E1EDF3DBE9B8}"/>
              </a:ext>
            </a:extLst>
          </p:cNvPr>
          <p:cNvSpPr/>
          <p:nvPr/>
        </p:nvSpPr>
        <p:spPr>
          <a:xfrm rot="16200000">
            <a:off x="7349225" y="3401430"/>
            <a:ext cx="6858003" cy="55135"/>
          </a:xfrm>
          <a:prstGeom prst="rect">
            <a:avLst/>
          </a:prstGeom>
          <a:pattFill prst="wdUpDiag">
            <a:fgClr>
              <a:schemeClr val="bg1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0FBD2BF-A34A-BF48-A291-7E4AE4D29E5A}"/>
              </a:ext>
            </a:extLst>
          </p:cNvPr>
          <p:cNvSpPr/>
          <p:nvPr/>
        </p:nvSpPr>
        <p:spPr>
          <a:xfrm rot="5400000">
            <a:off x="7291097" y="3398439"/>
            <a:ext cx="6858002" cy="61119"/>
          </a:xfrm>
          <a:prstGeom prst="rect">
            <a:avLst/>
          </a:prstGeom>
          <a:pattFill prst="wdDnDiag">
            <a:fgClr>
              <a:srgbClr val="122436"/>
            </a:fgClr>
            <a:bgClr>
              <a:srgbClr val="DBC06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9F6594D-636D-D84A-9247-77D191F9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65220" y="8436"/>
            <a:ext cx="1426779" cy="1070085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96FF75-E3FE-6F42-9439-4E4D41C29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3" b="21803"/>
          <a:stretch/>
        </p:blipFill>
        <p:spPr>
          <a:xfrm>
            <a:off x="10650725" y="5927986"/>
            <a:ext cx="1744903" cy="738988"/>
          </a:xfrm>
          <a:prstGeom prst="rect">
            <a:avLst/>
          </a:prstGeom>
        </p:spPr>
      </p:pic>
      <p:pic>
        <p:nvPicPr>
          <p:cNvPr id="10" name="Picture 2" descr="Bilderesultat for lyse">
            <a:extLst>
              <a:ext uri="{FF2B5EF4-FFF2-40B4-BE49-F238E27FC236}">
                <a16:creationId xmlns:a16="http://schemas.microsoft.com/office/drawing/2014/main" id="{90B9A0D3-EF9C-AF49-8FD9-30E2B41B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0" y="1130927"/>
            <a:ext cx="902688" cy="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zzabakeren | Lagunen Storsenter">
            <a:extLst>
              <a:ext uri="{FF2B5EF4-FFF2-40B4-BE49-F238E27FC236}">
                <a16:creationId xmlns:a16="http://schemas.microsoft.com/office/drawing/2014/main" id="{93F7F1C8-4B31-E243-A89E-B235160BC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13859" r="9996" b="20757"/>
          <a:stretch/>
        </p:blipFill>
        <p:spPr bwMode="auto">
          <a:xfrm>
            <a:off x="10978892" y="2046770"/>
            <a:ext cx="1092237" cy="50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ilderesultater for rosenberg worley">
            <a:extLst>
              <a:ext uri="{FF2B5EF4-FFF2-40B4-BE49-F238E27FC236}">
                <a16:creationId xmlns:a16="http://schemas.microsoft.com/office/drawing/2014/main" id="{6B28B375-D3C0-C741-91FF-5A85823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000" b="56000" l="1500" r="99500">
                        <a14:foregroundMark x1="1500" y1="47500" x2="1500" y2="47000"/>
                        <a14:foregroundMark x1="1500" y1="48000" x2="1500" y2="47500"/>
                        <a14:foregroundMark x1="1500" y1="54000" x2="1500" y2="48000"/>
                        <a14:foregroundMark x1="11500" y1="49500" x2="11500" y2="49500"/>
                        <a14:foregroundMark x1="19000" y1="53000" x2="19000" y2="53000"/>
                        <a14:foregroundMark x1="20000" y1="46500" x2="20000" y2="46500"/>
                        <a14:foregroundMark x1="26500" y1="48500" x2="26500" y2="48500"/>
                        <a14:foregroundMark x1="35000" y1="50500" x2="35000" y2="50500"/>
                        <a14:foregroundMark x1="45500" y1="50500" x2="45500" y2="50500"/>
                        <a14:foregroundMark x1="71500" y1="50000" x2="71500" y2="50000"/>
                        <a14:foregroundMark x1="81000" y1="50000" x2="81000" y2="50000"/>
                        <a14:foregroundMark x1="90500" y1="50500" x2="90500" y2="50500"/>
                        <a14:foregroundMark x1="99500" y1="51500" x2="99500" y2="51500"/>
                        <a14:foregroundMark x1="7000" y1="49000" x2="7000" y2="49000"/>
                        <a14:foregroundMark x1="1500" y1="49000" x2="1500" y2="49000"/>
                        <a14:foregroundMark x1="59000" y1="49500" x2="59000" y2="49500"/>
                        <a14:backgroundMark x1="5500" y1="47500" x2="5500" y2="47500"/>
                        <a14:backgroundMark x1="4500" y1="48000" x2="4500" y2="48000"/>
                        <a14:backgroundMark x1="5000" y1="48000" x2="5000" y2="48000"/>
                        <a14:backgroundMark x1="62000" y1="47500" x2="62000" y2="47500"/>
                        <a14:backgroundMark x1="61000" y1="52000" x2="61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2" b="40122"/>
          <a:stretch/>
        </p:blipFill>
        <p:spPr bwMode="auto">
          <a:xfrm>
            <a:off x="10978652" y="2875056"/>
            <a:ext cx="1037637" cy="2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resultater for diadora logo">
            <a:extLst>
              <a:ext uri="{FF2B5EF4-FFF2-40B4-BE49-F238E27FC236}">
                <a16:creationId xmlns:a16="http://schemas.microsoft.com/office/drawing/2014/main" id="{D95F57F2-9249-DA40-A4D4-012C190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51" y="3440411"/>
            <a:ext cx="1037638" cy="3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objekt, klokke, måler&#10;&#10;Automatisk generert beskrivelse">
            <a:extLst>
              <a:ext uri="{FF2B5EF4-FFF2-40B4-BE49-F238E27FC236}">
                <a16:creationId xmlns:a16="http://schemas.microsoft.com/office/drawing/2014/main" id="{437166C4-1A41-2143-AD53-EFEE421FA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74" y="4100017"/>
            <a:ext cx="1089055" cy="335119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6EC02A8C-FD0F-EA46-BCAF-2CE0DA1EB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10409" t="42179" r="11878" b="40846"/>
          <a:stretch/>
        </p:blipFill>
        <p:spPr bwMode="auto">
          <a:xfrm>
            <a:off x="10978650" y="4751701"/>
            <a:ext cx="1089055" cy="13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BDO | Revisjon, regnskap, rådgivning og advokattjenester">
            <a:extLst>
              <a:ext uri="{FF2B5EF4-FFF2-40B4-BE49-F238E27FC236}">
                <a16:creationId xmlns:a16="http://schemas.microsoft.com/office/drawing/2014/main" id="{00DFA216-3166-614E-9195-BD45CC80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27795" r="15574" b="26391"/>
          <a:stretch/>
        </p:blipFill>
        <p:spPr bwMode="auto">
          <a:xfrm>
            <a:off x="10978650" y="5202074"/>
            <a:ext cx="1037639" cy="4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011C5E70-53BF-B440-9A9B-58CEA83A64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4797" y="952325"/>
            <a:ext cx="10468461" cy="5835949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7214390D-E84F-E544-8B8B-E02D16866EF9}"/>
              </a:ext>
            </a:extLst>
          </p:cNvPr>
          <p:cNvSpPr txBox="1"/>
          <p:nvPr/>
        </p:nvSpPr>
        <p:spPr>
          <a:xfrm>
            <a:off x="3866621" y="192968"/>
            <a:ext cx="282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DCC067"/>
                </a:solidFill>
                <a:latin typeface="Brothers" pitchFamily="2" charset="77"/>
              </a:rPr>
              <a:t>Fagplan 11-12 år</a:t>
            </a:r>
            <a:endParaRPr lang="nb-NO" sz="3200" dirty="0">
              <a:solidFill>
                <a:srgbClr val="DCC067"/>
              </a:solidFill>
              <a:latin typeface="Brother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65662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FECE7E0312324D8AAB51BEE5643911" ma:contentTypeVersion="16" ma:contentTypeDescription="Create a new document." ma:contentTypeScope="" ma:versionID="50cd2688b3bbb6856d98078771223ceb">
  <xsd:schema xmlns:xsd="http://www.w3.org/2001/XMLSchema" xmlns:xs="http://www.w3.org/2001/XMLSchema" xmlns:p="http://schemas.microsoft.com/office/2006/metadata/properties" xmlns:ns2="e5eb7086-6637-4f38-99da-052152bc7c91" xmlns:ns3="387731e3-2b49-463a-98bd-368d927e6bfb" targetNamespace="http://schemas.microsoft.com/office/2006/metadata/properties" ma:root="true" ma:fieldsID="cedef282096287903a346153e33f6e86" ns2:_="" ns3:_="">
    <xsd:import namespace="e5eb7086-6637-4f38-99da-052152bc7c91"/>
    <xsd:import namespace="387731e3-2b49-463a-98bd-368d927e6b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b7086-6637-4f38-99da-052152bc7c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2f08416-2165-4df3-b940-06393fca6e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7731e3-2b49-463a-98bd-368d927e6bf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411af9e-18be-406e-aef8-af4a692e93c3}" ma:internalName="TaxCatchAll" ma:showField="CatchAllData" ma:web="387731e3-2b49-463a-98bd-368d927e6b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eb7086-6637-4f38-99da-052152bc7c91">
      <Terms xmlns="http://schemas.microsoft.com/office/infopath/2007/PartnerControls"/>
    </lcf76f155ced4ddcb4097134ff3c332f>
    <TaxCatchAll xmlns="387731e3-2b49-463a-98bd-368d927e6bfb" xsi:nil="true"/>
  </documentManagement>
</p:properties>
</file>

<file path=customXml/itemProps1.xml><?xml version="1.0" encoding="utf-8"?>
<ds:datastoreItem xmlns:ds="http://schemas.openxmlformats.org/officeDocument/2006/customXml" ds:itemID="{7D7B7DF9-F8C5-41FF-9536-372D0550CA18}"/>
</file>

<file path=customXml/itemProps2.xml><?xml version="1.0" encoding="utf-8"?>
<ds:datastoreItem xmlns:ds="http://schemas.openxmlformats.org/officeDocument/2006/customXml" ds:itemID="{51E5D353-4774-48B5-9CC1-F2F124C992E5}"/>
</file>

<file path=customXml/itemProps3.xml><?xml version="1.0" encoding="utf-8"?>
<ds:datastoreItem xmlns:ds="http://schemas.openxmlformats.org/officeDocument/2006/customXml" ds:itemID="{58DE4A56-3A6B-4366-BF2D-46381C251A2D}"/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580</Words>
  <Application>Microsoft Macintosh PowerPoint</Application>
  <PresentationFormat>Widescreen</PresentationFormat>
  <Paragraphs>93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Brothers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Eirik Terøy</dc:creator>
  <cp:lastModifiedBy>Eirik Terøy</cp:lastModifiedBy>
  <cp:revision>2</cp:revision>
  <dcterms:created xsi:type="dcterms:W3CDTF">2022-02-23T11:06:40Z</dcterms:created>
  <dcterms:modified xsi:type="dcterms:W3CDTF">2022-02-24T16:14:14Z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0x010100EAFECE7E0312324D8AAB51BEE5643911</vt:lpwstr>
  </property>
</Properties>
</file>